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8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aret" panose="020B0604020202020204" charset="0"/>
      <p:regular r:id="rId19"/>
    </p:embeddedFont>
    <p:embeddedFont>
      <p:font typeface="Garet Bold" panose="020B0604020202020204" charset="0"/>
      <p:regular r:id="rId20"/>
    </p:embeddedFont>
    <p:embeddedFont>
      <p:font typeface="Garet Bold Italics" panose="020B0604020202020204" charset="0"/>
      <p:regular r:id="rId21"/>
    </p:embeddedFont>
    <p:embeddedFont>
      <p:font typeface="HK Grotesk Light" panose="020B0604020202020204" charset="0"/>
      <p:regular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1" panose="020B0604020202020204" charset="0"/>
      <p:regular r:id="rId27"/>
    </p:embeddedFont>
    <p:embeddedFont>
      <p:font typeface="Roboto 2" panose="020B0604020202020204" charset="0"/>
      <p:regular r:id="rId28"/>
    </p:embeddedFont>
    <p:embeddedFont>
      <p:font typeface="Roboto Bold" panose="02000000000000000000" pitchFamily="2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5B21DA-197D-491B-9913-0ADD7E6CBD9A}" v="4" dt="2022-11-15T15:34:55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3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Marshall" userId="44634588-88c0-4595-8a82-5df008751df6" providerId="ADAL" clId="{D45B21DA-197D-491B-9913-0ADD7E6CBD9A}"/>
    <pc:docChg chg="undo custSel addSld delSld modSld sldOrd modShowInfo">
      <pc:chgData name="Matthew Marshall" userId="44634588-88c0-4595-8a82-5df008751df6" providerId="ADAL" clId="{D45B21DA-197D-491B-9913-0ADD7E6CBD9A}" dt="2022-11-15T15:35:17.587" v="81" actId="1076"/>
      <pc:docMkLst>
        <pc:docMk/>
      </pc:docMkLst>
      <pc:sldChg chg="modSp mod">
        <pc:chgData name="Matthew Marshall" userId="44634588-88c0-4595-8a82-5df008751df6" providerId="ADAL" clId="{D45B21DA-197D-491B-9913-0ADD7E6CBD9A}" dt="2022-11-15T15:33:23.115" v="46" actId="1076"/>
        <pc:sldMkLst>
          <pc:docMk/>
          <pc:sldMk cId="0" sldId="257"/>
        </pc:sldMkLst>
        <pc:spChg chg="mod">
          <ac:chgData name="Matthew Marshall" userId="44634588-88c0-4595-8a82-5df008751df6" providerId="ADAL" clId="{D45B21DA-197D-491B-9913-0ADD7E6CBD9A}" dt="2022-11-15T15:33:15.809" v="45" actId="1076"/>
          <ac:spMkLst>
            <pc:docMk/>
            <pc:sldMk cId="0" sldId="257"/>
            <ac:spMk id="8" creationId="{00000000-0000-0000-0000-000000000000}"/>
          </ac:spMkLst>
        </pc:spChg>
        <pc:spChg chg="mod">
          <ac:chgData name="Matthew Marshall" userId="44634588-88c0-4595-8a82-5df008751df6" providerId="ADAL" clId="{D45B21DA-197D-491B-9913-0ADD7E6CBD9A}" dt="2022-11-15T15:33:23.115" v="46" actId="1076"/>
          <ac:spMkLst>
            <pc:docMk/>
            <pc:sldMk cId="0" sldId="257"/>
            <ac:spMk id="10" creationId="{00000000-0000-0000-0000-000000000000}"/>
          </ac:spMkLst>
        </pc:spChg>
      </pc:sldChg>
      <pc:sldChg chg="modNotesTx">
        <pc:chgData name="Matthew Marshall" userId="44634588-88c0-4595-8a82-5df008751df6" providerId="ADAL" clId="{D45B21DA-197D-491B-9913-0ADD7E6CBD9A}" dt="2022-11-14T16:04:29.374" v="20" actId="20577"/>
        <pc:sldMkLst>
          <pc:docMk/>
          <pc:sldMk cId="0" sldId="258"/>
        </pc:sldMkLst>
      </pc:sldChg>
      <pc:sldChg chg="modSp mod">
        <pc:chgData name="Matthew Marshall" userId="44634588-88c0-4595-8a82-5df008751df6" providerId="ADAL" clId="{D45B21DA-197D-491B-9913-0ADD7E6CBD9A}" dt="2022-11-15T15:32:27.557" v="43" actId="33524"/>
        <pc:sldMkLst>
          <pc:docMk/>
          <pc:sldMk cId="0" sldId="259"/>
        </pc:sldMkLst>
        <pc:spChg chg="mod">
          <ac:chgData name="Matthew Marshall" userId="44634588-88c0-4595-8a82-5df008751df6" providerId="ADAL" clId="{D45B21DA-197D-491B-9913-0ADD7E6CBD9A}" dt="2022-11-15T15:32:27.557" v="43" actId="33524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Matthew Marshall" userId="44634588-88c0-4595-8a82-5df008751df6" providerId="ADAL" clId="{D45B21DA-197D-491B-9913-0ADD7E6CBD9A}" dt="2022-11-14T16:06:43.292" v="29" actId="20577"/>
        <pc:sldMkLst>
          <pc:docMk/>
          <pc:sldMk cId="0" sldId="261"/>
        </pc:sldMkLst>
        <pc:spChg chg="mod">
          <ac:chgData name="Matthew Marshall" userId="44634588-88c0-4595-8a82-5df008751df6" providerId="ADAL" clId="{D45B21DA-197D-491B-9913-0ADD7E6CBD9A}" dt="2022-11-14T16:06:43.292" v="29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Matthew Marshall" userId="44634588-88c0-4595-8a82-5df008751df6" providerId="ADAL" clId="{D45B21DA-197D-491B-9913-0ADD7E6CBD9A}" dt="2022-11-14T16:08:57.499" v="40" actId="114"/>
        <pc:sldMkLst>
          <pc:docMk/>
          <pc:sldMk cId="0" sldId="262"/>
        </pc:sldMkLst>
        <pc:spChg chg="mod">
          <ac:chgData name="Matthew Marshall" userId="44634588-88c0-4595-8a82-5df008751df6" providerId="ADAL" clId="{D45B21DA-197D-491B-9913-0ADD7E6CBD9A}" dt="2022-11-14T16:08:57.499" v="40" actId="114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Matthew Marshall" userId="44634588-88c0-4595-8a82-5df008751df6" providerId="ADAL" clId="{D45B21DA-197D-491B-9913-0ADD7E6CBD9A}" dt="2022-11-14T16:08:20.832" v="33" actId="114"/>
        <pc:sldMkLst>
          <pc:docMk/>
          <pc:sldMk cId="0" sldId="263"/>
        </pc:sldMkLst>
        <pc:spChg chg="mod">
          <ac:chgData name="Matthew Marshall" userId="44634588-88c0-4595-8a82-5df008751df6" providerId="ADAL" clId="{D45B21DA-197D-491B-9913-0ADD7E6CBD9A}" dt="2022-11-14T16:08:20.832" v="33" actId="114"/>
          <ac:spMkLst>
            <pc:docMk/>
            <pc:sldMk cId="0" sldId="263"/>
            <ac:spMk id="3" creationId="{00000000-0000-0000-0000-000000000000}"/>
          </ac:spMkLst>
        </pc:spChg>
      </pc:sldChg>
      <pc:sldChg chg="modSp ord modNotesTx">
        <pc:chgData name="Matthew Marshall" userId="44634588-88c0-4595-8a82-5df008751df6" providerId="ADAL" clId="{D45B21DA-197D-491B-9913-0ADD7E6CBD9A}" dt="2022-11-15T15:33:32.469" v="48"/>
        <pc:sldMkLst>
          <pc:docMk/>
          <pc:sldMk cId="0" sldId="264"/>
        </pc:sldMkLst>
        <pc:picChg chg="mod">
          <ac:chgData name="Matthew Marshall" userId="44634588-88c0-4595-8a82-5df008751df6" providerId="ADAL" clId="{D45B21DA-197D-491B-9913-0ADD7E6CBD9A}" dt="2022-11-14T16:06:20.821" v="25"/>
          <ac:picMkLst>
            <pc:docMk/>
            <pc:sldMk cId="0" sldId="264"/>
            <ac:picMk id="4" creationId="{00000000-0000-0000-0000-000000000000}"/>
          </ac:picMkLst>
        </pc:picChg>
      </pc:sldChg>
      <pc:sldChg chg="delSp del mod">
        <pc:chgData name="Matthew Marshall" userId="44634588-88c0-4595-8a82-5df008751df6" providerId="ADAL" clId="{D45B21DA-197D-491B-9913-0ADD7E6CBD9A}" dt="2022-11-15T15:34:43.174" v="74" actId="47"/>
        <pc:sldMkLst>
          <pc:docMk/>
          <pc:sldMk cId="0" sldId="265"/>
        </pc:sldMkLst>
        <pc:spChg chg="del">
          <ac:chgData name="Matthew Marshall" userId="44634588-88c0-4595-8a82-5df008751df6" providerId="ADAL" clId="{D45B21DA-197D-491B-9913-0ADD7E6CBD9A}" dt="2022-11-15T15:33:36.458" v="49" actId="478"/>
          <ac:spMkLst>
            <pc:docMk/>
            <pc:sldMk cId="0" sldId="265"/>
            <ac:spMk id="4" creationId="{00000000-0000-0000-0000-000000000000}"/>
          </ac:spMkLst>
        </pc:spChg>
      </pc:sldChg>
      <pc:sldChg chg="addSp delSp modSp mod">
        <pc:chgData name="Matthew Marshall" userId="44634588-88c0-4595-8a82-5df008751df6" providerId="ADAL" clId="{D45B21DA-197D-491B-9913-0ADD7E6CBD9A}" dt="2022-11-15T15:35:17.587" v="81" actId="1076"/>
        <pc:sldMkLst>
          <pc:docMk/>
          <pc:sldMk cId="0" sldId="266"/>
        </pc:sldMkLst>
        <pc:spChg chg="mod">
          <ac:chgData name="Matthew Marshall" userId="44634588-88c0-4595-8a82-5df008751df6" providerId="ADAL" clId="{D45B21DA-197D-491B-9913-0ADD7E6CBD9A}" dt="2022-11-15T15:35:17.587" v="81" actId="1076"/>
          <ac:spMkLst>
            <pc:docMk/>
            <pc:sldMk cId="0" sldId="266"/>
            <ac:spMk id="3" creationId="{00000000-0000-0000-0000-000000000000}"/>
          </ac:spMkLst>
        </pc:spChg>
        <pc:spChg chg="del mod">
          <ac:chgData name="Matthew Marshall" userId="44634588-88c0-4595-8a82-5df008751df6" providerId="ADAL" clId="{D45B21DA-197D-491B-9913-0ADD7E6CBD9A}" dt="2022-11-15T15:33:50.823" v="53" actId="478"/>
          <ac:spMkLst>
            <pc:docMk/>
            <pc:sldMk cId="0" sldId="266"/>
            <ac:spMk id="6" creationId="{00000000-0000-0000-0000-000000000000}"/>
          </ac:spMkLst>
        </pc:spChg>
        <pc:grpChg chg="del">
          <ac:chgData name="Matthew Marshall" userId="44634588-88c0-4595-8a82-5df008751df6" providerId="ADAL" clId="{D45B21DA-197D-491B-9913-0ADD7E6CBD9A}" dt="2022-11-15T15:33:52.990" v="54" actId="478"/>
          <ac:grpSpMkLst>
            <pc:docMk/>
            <pc:sldMk cId="0" sldId="266"/>
            <ac:grpSpMk id="4" creationId="{00000000-0000-0000-0000-000000000000}"/>
          </ac:grpSpMkLst>
        </pc:grpChg>
        <pc:grpChg chg="mod">
          <ac:chgData name="Matthew Marshall" userId="44634588-88c0-4595-8a82-5df008751df6" providerId="ADAL" clId="{D45B21DA-197D-491B-9913-0ADD7E6CBD9A}" dt="2022-11-15T15:34:57.497" v="78" actId="1076"/>
          <ac:grpSpMkLst>
            <pc:docMk/>
            <pc:sldMk cId="0" sldId="266"/>
            <ac:grpSpMk id="8" creationId="{00000000-0000-0000-0000-000000000000}"/>
          </ac:grpSpMkLst>
        </pc:grpChg>
        <pc:picChg chg="del">
          <ac:chgData name="Matthew Marshall" userId="44634588-88c0-4595-8a82-5df008751df6" providerId="ADAL" clId="{D45B21DA-197D-491B-9913-0ADD7E6CBD9A}" dt="2022-11-15T15:33:48.670" v="51" actId="478"/>
          <ac:picMkLst>
            <pc:docMk/>
            <pc:sldMk cId="0" sldId="266"/>
            <ac:picMk id="2" creationId="{00000000-0000-0000-0000-000000000000}"/>
          </ac:picMkLst>
        </pc:picChg>
        <pc:picChg chg="add del mod">
          <ac:chgData name="Matthew Marshall" userId="44634588-88c0-4595-8a82-5df008751df6" providerId="ADAL" clId="{D45B21DA-197D-491B-9913-0ADD7E6CBD9A}" dt="2022-11-15T15:34:53.737" v="75" actId="478"/>
          <ac:picMkLst>
            <pc:docMk/>
            <pc:sldMk cId="0" sldId="266"/>
            <ac:picMk id="15" creationId="{AA7BFD11-47CB-F666-F940-3132EEEBF5BD}"/>
          </ac:picMkLst>
        </pc:picChg>
        <pc:picChg chg="add mod">
          <ac:chgData name="Matthew Marshall" userId="44634588-88c0-4595-8a82-5df008751df6" providerId="ADAL" clId="{D45B21DA-197D-491B-9913-0ADD7E6CBD9A}" dt="2022-11-15T15:35:02.952" v="79" actId="1076"/>
          <ac:picMkLst>
            <pc:docMk/>
            <pc:sldMk cId="0" sldId="266"/>
            <ac:picMk id="16" creationId="{2D0DEF7B-B972-B5C6-8944-D254B63BC2AF}"/>
          </ac:picMkLst>
        </pc:picChg>
        <pc:picChg chg="add mod">
          <ac:chgData name="Matthew Marshall" userId="44634588-88c0-4595-8a82-5df008751df6" providerId="ADAL" clId="{D45B21DA-197D-491B-9913-0ADD7E6CBD9A}" dt="2022-11-15T15:35:02.952" v="79" actId="1076"/>
          <ac:picMkLst>
            <pc:docMk/>
            <pc:sldMk cId="0" sldId="266"/>
            <ac:picMk id="17" creationId="{BB5CBF74-DA2C-13F7-C54E-795D81115E50}"/>
          </ac:picMkLst>
        </pc:picChg>
      </pc:sldChg>
      <pc:sldChg chg="add">
        <pc:chgData name="Matthew Marshall" userId="44634588-88c0-4595-8a82-5df008751df6" providerId="ADAL" clId="{D45B21DA-197D-491B-9913-0ADD7E6CBD9A}" dt="2022-11-15T15:33:45.413" v="50" actId="2890"/>
        <pc:sldMkLst>
          <pc:docMk/>
          <pc:sldMk cId="231055048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D05E2-93F9-479E-9A03-C60B96F872E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50067-7404-4AB8-811D-22A62433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3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purposes of this program, the Ford Fund defines capital as a physical infrastructure, construction of new and/or renovated space, and related equipment purchases.  We will not consider endowment funding as a part of this program.  Vehicle purchases will also not be considered.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50067-7404-4AB8-811D-22A6243302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https://unitedwayofwesttennessee.submittable.com/submit/1c27d9f7-30b2-480a-9976-7ca2dc0837dd/west-tennessee-capital-grant-program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50067-7404-4AB8-811D-22A6243302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4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unitedwayofwesttennessee.submittable.com/submit/1c27d9f7-30b2-480a-9976-7ca2dc0837dd/west-tennessee-capital-grant-progra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unitedwayofwesttennessee.submittable.com/submit/1c27d9f7-30b2-480a-9976-7ca2dc0837dd/west-tennessee-capital-grant-program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82122" y="0"/>
            <a:ext cx="6605878" cy="10287000"/>
            <a:chOff x="0" y="0"/>
            <a:chExt cx="173982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9820" cy="2709333"/>
            </a:xfrm>
            <a:custGeom>
              <a:avLst/>
              <a:gdLst/>
              <a:ahLst/>
              <a:cxnLst/>
              <a:rect l="l" t="t" r="r" b="b"/>
              <a:pathLst>
                <a:path w="1739820" h="2709333">
                  <a:moveTo>
                    <a:pt x="0" y="0"/>
                  </a:moveTo>
                  <a:lnTo>
                    <a:pt x="1739820" y="0"/>
                  </a:lnTo>
                  <a:lnTo>
                    <a:pt x="173982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519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455757" y="1637560"/>
            <a:ext cx="5078659" cy="5073555"/>
            <a:chOff x="0" y="0"/>
            <a:chExt cx="6771545" cy="676474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50" b="50"/>
            <a:stretch>
              <a:fillRect/>
            </a:stretch>
          </p:blipFill>
          <p:spPr>
            <a:xfrm>
              <a:off x="0" y="0"/>
              <a:ext cx="6771545" cy="6764740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14383" b="18969"/>
          <a:stretch>
            <a:fillRect/>
          </a:stretch>
        </p:blipFill>
        <p:spPr>
          <a:xfrm>
            <a:off x="2036194" y="373826"/>
            <a:ext cx="4251104" cy="18874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94737" y="448026"/>
            <a:ext cx="2546685" cy="18132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9559" y="4298928"/>
            <a:ext cx="10614016" cy="464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00"/>
              </a:lnSpc>
            </a:pPr>
            <a:r>
              <a:rPr lang="en-US" sz="11000">
                <a:solidFill>
                  <a:srgbClr val="005191"/>
                </a:solidFill>
                <a:latin typeface="Garet"/>
              </a:rPr>
              <a:t>Ford Fund</a:t>
            </a:r>
          </a:p>
          <a:p>
            <a:pPr>
              <a:lnSpc>
                <a:spcPts val="12100"/>
              </a:lnSpc>
            </a:pPr>
            <a:r>
              <a:rPr lang="en-US" sz="11000">
                <a:solidFill>
                  <a:srgbClr val="005191"/>
                </a:solidFill>
                <a:latin typeface="Garet"/>
              </a:rPr>
              <a:t>Capital Grants Program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45732" y="7162778"/>
            <a:ext cx="5078659" cy="178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999" spc="89">
                <a:solidFill>
                  <a:srgbClr val="FFFFFF"/>
                </a:solidFill>
                <a:latin typeface="Garet Bold"/>
              </a:rPr>
              <a:t>Working directly </a:t>
            </a:r>
            <a:r>
              <a:rPr lang="en-US" sz="2999" spc="89">
                <a:solidFill>
                  <a:srgbClr val="FFFFFF"/>
                </a:solidFill>
                <a:latin typeface="Garet Bold Italics"/>
              </a:rPr>
              <a:t>with</a:t>
            </a:r>
            <a:r>
              <a:rPr lang="en-US" sz="2999" spc="89">
                <a:solidFill>
                  <a:srgbClr val="FFFFFF"/>
                </a:solidFill>
                <a:latin typeface="Garet Bold"/>
              </a:rPr>
              <a:t> communities to design and fund programs </a:t>
            </a:r>
            <a:r>
              <a:rPr lang="en-US" sz="2999" spc="89">
                <a:solidFill>
                  <a:srgbClr val="FFFFFF"/>
                </a:solidFill>
                <a:latin typeface="Garet Bold Italics"/>
              </a:rPr>
              <a:t>for</a:t>
            </a:r>
            <a:r>
              <a:rPr lang="en-US" sz="2999" spc="89">
                <a:solidFill>
                  <a:srgbClr val="FFFFFF"/>
                </a:solidFill>
                <a:latin typeface="Garet Bold"/>
              </a:rPr>
              <a:t> communities.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55757" y="737235"/>
            <a:ext cx="5078659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DDE0FF"/>
                </a:solidFill>
                <a:latin typeface="HK Grotesk Light"/>
              </a:rPr>
              <a:t>November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51140" y="4533900"/>
            <a:ext cx="6432738" cy="1503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  <a:spcBef>
                <a:spcPct val="0"/>
              </a:spcBef>
            </a:pPr>
            <a:r>
              <a:rPr lang="en-US" sz="19900" u="none" dirty="0">
                <a:solidFill>
                  <a:srgbClr val="005191"/>
                </a:solidFill>
                <a:latin typeface="Roboto 1"/>
              </a:rPr>
              <a:t>Q &amp; 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682122" y="0"/>
            <a:ext cx="6605878" cy="10287000"/>
            <a:chOff x="0" y="0"/>
            <a:chExt cx="1739820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9820" cy="2709333"/>
            </a:xfrm>
            <a:custGeom>
              <a:avLst/>
              <a:gdLst/>
              <a:ahLst/>
              <a:cxnLst/>
              <a:rect l="l" t="t" r="r" b="b"/>
              <a:pathLst>
                <a:path w="1739820" h="2709333">
                  <a:moveTo>
                    <a:pt x="0" y="0"/>
                  </a:moveTo>
                  <a:lnTo>
                    <a:pt x="1739820" y="0"/>
                  </a:lnTo>
                  <a:lnTo>
                    <a:pt x="173982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519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455757" y="1637560"/>
            <a:ext cx="5078659" cy="5073555"/>
            <a:chOff x="0" y="0"/>
            <a:chExt cx="6771545" cy="676474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t="50" b="50"/>
            <a:stretch>
              <a:fillRect/>
            </a:stretch>
          </p:blipFill>
          <p:spPr>
            <a:xfrm>
              <a:off x="0" y="0"/>
              <a:ext cx="6771545" cy="6764740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12445732" y="7162778"/>
            <a:ext cx="5078659" cy="178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999" spc="89">
                <a:solidFill>
                  <a:srgbClr val="FFFFFF"/>
                </a:solidFill>
                <a:latin typeface="Garet Bold"/>
              </a:rPr>
              <a:t>Working directly </a:t>
            </a:r>
            <a:r>
              <a:rPr lang="en-US" sz="2999" spc="89">
                <a:solidFill>
                  <a:srgbClr val="FFFFFF"/>
                </a:solidFill>
                <a:latin typeface="Garet Bold Italics"/>
              </a:rPr>
              <a:t>with</a:t>
            </a:r>
            <a:r>
              <a:rPr lang="en-US" sz="2999" spc="89">
                <a:solidFill>
                  <a:srgbClr val="FFFFFF"/>
                </a:solidFill>
                <a:latin typeface="Garet Bold"/>
              </a:rPr>
              <a:t> communities to design and fund programs </a:t>
            </a:r>
            <a:r>
              <a:rPr lang="en-US" sz="2999" spc="89">
                <a:solidFill>
                  <a:srgbClr val="FFFFFF"/>
                </a:solidFill>
                <a:latin typeface="Garet Bold Italics"/>
              </a:rPr>
              <a:t>for</a:t>
            </a:r>
            <a:r>
              <a:rPr lang="en-US" sz="2999" spc="89">
                <a:solidFill>
                  <a:srgbClr val="FFFFFF"/>
                </a:solidFill>
                <a:latin typeface="Garet Bold"/>
              </a:rPr>
              <a:t> communities.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55757" y="737235"/>
            <a:ext cx="5078659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DDE0FF"/>
                </a:solidFill>
                <a:latin typeface="HK Grotesk Light"/>
              </a:rPr>
              <a:t>November 2022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2D0DEF7B-B972-B5C6-8944-D254B63BC2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383" b="18969"/>
          <a:stretch>
            <a:fillRect/>
          </a:stretch>
        </p:blipFill>
        <p:spPr>
          <a:xfrm>
            <a:off x="489234" y="8782112"/>
            <a:ext cx="2175761" cy="966025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BB5CBF74-DA2C-13F7-C54E-795D81115E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24200" y="8801100"/>
            <a:ext cx="1330090" cy="9470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3609" y="2960890"/>
            <a:ext cx="4713860" cy="335631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3609" y="778827"/>
            <a:ext cx="10252897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  <a:spcBef>
                <a:spcPct val="0"/>
              </a:spcBef>
            </a:pPr>
            <a:r>
              <a:rPr lang="en-US" sz="7500" u="none">
                <a:solidFill>
                  <a:srgbClr val="005191"/>
                </a:solidFill>
                <a:latin typeface="Roboto 1"/>
              </a:rPr>
              <a:t>Contact us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63609" y="6687434"/>
            <a:ext cx="10252897" cy="2835956"/>
            <a:chOff x="0" y="0"/>
            <a:chExt cx="13670530" cy="3781275"/>
          </a:xfrm>
        </p:grpSpPr>
        <p:sp>
          <p:nvSpPr>
            <p:cNvPr id="5" name="TextBox 5"/>
            <p:cNvSpPr txBox="1"/>
            <p:nvPr/>
          </p:nvSpPr>
          <p:spPr>
            <a:xfrm>
              <a:off x="0" y="1965175"/>
              <a:ext cx="13670530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99"/>
                </a:lnSpc>
              </a:pPr>
              <a:r>
                <a:rPr lang="en-US" sz="3999" spc="-119">
                  <a:solidFill>
                    <a:srgbClr val="005191"/>
                  </a:solidFill>
                  <a:latin typeface="Roboto 2"/>
                </a:rPr>
                <a:t>731-422-1816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13670530" cy="1820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05191"/>
                  </a:solidFill>
                  <a:latin typeface="Roboto 2"/>
                </a:rPr>
                <a:t>470 N Parkway</a:t>
              </a:r>
            </a:p>
            <a:p>
              <a:pPr marL="0" lvl="0" indent="0" algn="l">
                <a:lnSpc>
                  <a:spcPts val="5599"/>
                </a:lnSpc>
                <a:spcBef>
                  <a:spcPct val="0"/>
                </a:spcBef>
              </a:pPr>
              <a:r>
                <a:rPr lang="en-US" sz="3999" u="none">
                  <a:solidFill>
                    <a:srgbClr val="005191"/>
                  </a:solidFill>
                  <a:latin typeface="Roboto 2"/>
                </a:rPr>
                <a:t>Jackson, TN 38305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981175"/>
              <a:ext cx="13670530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99"/>
                </a:lnSpc>
              </a:pPr>
              <a:r>
                <a:rPr lang="en-US" sz="3999" spc="-119">
                  <a:solidFill>
                    <a:srgbClr val="005191"/>
                  </a:solidFill>
                  <a:latin typeface="Roboto 2"/>
                </a:rPr>
                <a:t>give@unitedway.tn.org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682122" y="0"/>
            <a:ext cx="6605878" cy="10287000"/>
            <a:chOff x="0" y="0"/>
            <a:chExt cx="1739820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9820" cy="2709333"/>
            </a:xfrm>
            <a:custGeom>
              <a:avLst/>
              <a:gdLst/>
              <a:ahLst/>
              <a:cxnLst/>
              <a:rect l="l" t="t" r="r" b="b"/>
              <a:pathLst>
                <a:path w="1739820" h="2709333">
                  <a:moveTo>
                    <a:pt x="0" y="0"/>
                  </a:moveTo>
                  <a:lnTo>
                    <a:pt x="1739820" y="0"/>
                  </a:lnTo>
                  <a:lnTo>
                    <a:pt x="173982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519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455757" y="1637560"/>
            <a:ext cx="5078659" cy="5073555"/>
            <a:chOff x="0" y="0"/>
            <a:chExt cx="6771545" cy="676474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t="50" b="50"/>
            <a:stretch>
              <a:fillRect/>
            </a:stretch>
          </p:blipFill>
          <p:spPr>
            <a:xfrm>
              <a:off x="0" y="0"/>
              <a:ext cx="6771545" cy="6764740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12445732" y="7162778"/>
            <a:ext cx="5078659" cy="178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999" spc="89">
                <a:solidFill>
                  <a:srgbClr val="FFFFFF"/>
                </a:solidFill>
                <a:latin typeface="Garet Bold"/>
              </a:rPr>
              <a:t>Working directly </a:t>
            </a:r>
            <a:r>
              <a:rPr lang="en-US" sz="2999" spc="89">
                <a:solidFill>
                  <a:srgbClr val="FFFFFF"/>
                </a:solidFill>
                <a:latin typeface="Garet Bold Italics"/>
              </a:rPr>
              <a:t>with</a:t>
            </a:r>
            <a:r>
              <a:rPr lang="en-US" sz="2999" spc="89">
                <a:solidFill>
                  <a:srgbClr val="FFFFFF"/>
                </a:solidFill>
                <a:latin typeface="Garet Bold"/>
              </a:rPr>
              <a:t> communities to design and fund programs </a:t>
            </a:r>
            <a:r>
              <a:rPr lang="en-US" sz="2999" spc="89">
                <a:solidFill>
                  <a:srgbClr val="FFFFFF"/>
                </a:solidFill>
                <a:latin typeface="Garet Bold Italics"/>
              </a:rPr>
              <a:t>for</a:t>
            </a:r>
            <a:r>
              <a:rPr lang="en-US" sz="2999" spc="89">
                <a:solidFill>
                  <a:srgbClr val="FFFFFF"/>
                </a:solidFill>
                <a:latin typeface="Garet Bold"/>
              </a:rPr>
              <a:t> communities.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55757" y="737235"/>
            <a:ext cx="5078659" cy="291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DDE0FF"/>
                </a:solidFill>
                <a:latin typeface="HK Grotesk Light"/>
              </a:rPr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231055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38255" y="578311"/>
            <a:ext cx="4569350" cy="30081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3609" y="6411890"/>
            <a:ext cx="10653422" cy="311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100"/>
              </a:lnSpc>
            </a:pPr>
            <a:r>
              <a:rPr lang="en-US" sz="11000" u="none">
                <a:solidFill>
                  <a:srgbClr val="DDE0FF"/>
                </a:solidFill>
                <a:latin typeface="Roboto 2"/>
              </a:rPr>
              <a:t>Thank you </a:t>
            </a:r>
          </a:p>
          <a:p>
            <a:pPr marL="0" lvl="0" indent="0" algn="l">
              <a:lnSpc>
                <a:spcPts val="12100"/>
              </a:lnSpc>
            </a:pPr>
            <a:r>
              <a:rPr lang="en-US" sz="11000" u="none">
                <a:solidFill>
                  <a:srgbClr val="DDE0FF"/>
                </a:solidFill>
                <a:latin typeface="Roboto 2"/>
              </a:rPr>
              <a:t>for your interest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97949" y="753450"/>
            <a:ext cx="1458577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375">
                <a:solidFill>
                  <a:srgbClr val="FFFFFF"/>
                </a:solidFill>
                <a:latin typeface="Garet Bold"/>
              </a:rPr>
              <a:t>01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297949" y="2269377"/>
            <a:ext cx="1458577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375">
                <a:solidFill>
                  <a:srgbClr val="FFFFFF"/>
                </a:solidFill>
                <a:latin typeface="Garet Bold"/>
              </a:rPr>
              <a:t>02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297949" y="3785303"/>
            <a:ext cx="1458577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375">
                <a:solidFill>
                  <a:srgbClr val="FFFFFF"/>
                </a:solidFill>
                <a:latin typeface="Garet Bold"/>
              </a:rPr>
              <a:t>03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297949" y="5301230"/>
            <a:ext cx="1458577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375">
                <a:solidFill>
                  <a:srgbClr val="FFFFFF"/>
                </a:solidFill>
                <a:latin typeface="Garet Bold"/>
              </a:rPr>
              <a:t>04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97949" y="6817156"/>
            <a:ext cx="1458577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375">
                <a:solidFill>
                  <a:srgbClr val="FFFFFF"/>
                </a:solidFill>
                <a:latin typeface="Garet Bold"/>
              </a:rPr>
              <a:t>05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297949" y="8333083"/>
            <a:ext cx="1458577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375">
                <a:solidFill>
                  <a:srgbClr val="FFFFFF"/>
                </a:solidFill>
                <a:latin typeface="Garet Bold"/>
              </a:rPr>
              <a:t>06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036135" y="6884466"/>
            <a:ext cx="3943494" cy="10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9"/>
              </a:lnSpc>
            </a:pPr>
            <a:r>
              <a:rPr lang="en-US" sz="3099" dirty="0">
                <a:solidFill>
                  <a:srgbClr val="DDE0FF"/>
                </a:solidFill>
                <a:latin typeface="HK Grotesk Light"/>
              </a:rPr>
              <a:t>Grantmaking Timeline and Process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71063" y="801710"/>
            <a:ext cx="3305545" cy="10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9"/>
              </a:lnSpc>
            </a:pPr>
            <a:r>
              <a:rPr lang="en-US" sz="3099">
                <a:solidFill>
                  <a:srgbClr val="DDE0FF"/>
                </a:solidFill>
                <a:latin typeface="HK Grotesk Light"/>
              </a:rPr>
              <a:t>Program Requirements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36135" y="5560287"/>
            <a:ext cx="3305837" cy="50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9"/>
              </a:lnSpc>
            </a:pPr>
            <a:r>
              <a:rPr lang="en-US" sz="3099" dirty="0">
                <a:solidFill>
                  <a:srgbClr val="DDE0FF"/>
                </a:solidFill>
                <a:latin typeface="HK Grotesk Light"/>
              </a:rPr>
              <a:t>Application Review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70771" y="2317637"/>
            <a:ext cx="3535394" cy="10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9"/>
              </a:lnSpc>
            </a:pPr>
            <a:r>
              <a:rPr lang="en-US" sz="3099">
                <a:solidFill>
                  <a:srgbClr val="DDE0FF"/>
                </a:solidFill>
                <a:latin typeface="HK Grotesk Light"/>
              </a:rPr>
              <a:t>Submission Requirements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70771" y="8681846"/>
            <a:ext cx="3305837" cy="50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9"/>
              </a:lnSpc>
            </a:pPr>
            <a:r>
              <a:rPr lang="en-US" sz="3099">
                <a:solidFill>
                  <a:srgbClr val="DDE0FF"/>
                </a:solidFill>
                <a:latin typeface="HK Grotesk Light"/>
              </a:rPr>
              <a:t>Q &amp; 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070771" y="3859065"/>
            <a:ext cx="3305545" cy="100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9"/>
              </a:lnSpc>
            </a:pPr>
            <a:r>
              <a:rPr lang="en-US" sz="3099">
                <a:solidFill>
                  <a:srgbClr val="DDE0FF"/>
                </a:solidFill>
                <a:latin typeface="HK Grotesk Light"/>
              </a:rPr>
              <a:t>Submission Process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21420" y="977288"/>
            <a:ext cx="5076245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99"/>
              </a:lnSpc>
            </a:pPr>
            <a:r>
              <a:rPr lang="en-US" sz="4499" u="none" spc="134">
                <a:solidFill>
                  <a:srgbClr val="DDE0FF"/>
                </a:solidFill>
                <a:latin typeface="Roboto 1 Bold"/>
              </a:rPr>
              <a:t>Table of contents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919005" y="4184745"/>
            <a:ext cx="5078659" cy="5073555"/>
            <a:chOff x="0" y="0"/>
            <a:chExt cx="6771545" cy="6764740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 t="50" b="50"/>
            <a:stretch>
              <a:fillRect/>
            </a:stretch>
          </p:blipFill>
          <p:spPr>
            <a:xfrm>
              <a:off x="0" y="0"/>
              <a:ext cx="6771545" cy="67647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0254" y="1076325"/>
            <a:ext cx="11047623" cy="1012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1"/>
              </a:lnSpc>
            </a:pPr>
            <a:r>
              <a:rPr lang="en-US" sz="7000">
                <a:solidFill>
                  <a:srgbClr val="005191"/>
                </a:solidFill>
                <a:latin typeface="Roboto 1"/>
              </a:rPr>
              <a:t>Program Requirements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0254" y="2769940"/>
            <a:ext cx="15458382" cy="719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2095B"/>
                </a:solidFill>
                <a:latin typeface="Roboto 2"/>
              </a:rPr>
              <a:t>West Tennessee Capital Grants Program will award funding requests that fall under one of three different types of support: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02095B"/>
              </a:solidFill>
              <a:latin typeface="Roboto 2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2095B"/>
                </a:solidFill>
                <a:latin typeface="Roboto 2"/>
              </a:rPr>
              <a:t>Social Mobility, examples could include: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2095B"/>
                </a:solidFill>
                <a:latin typeface="Roboto 2"/>
              </a:rPr>
              <a:t>Food Banks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2095B"/>
                </a:solidFill>
                <a:latin typeface="Roboto 2"/>
              </a:rPr>
              <a:t>Economic Mobility, examples could include: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2095B"/>
                </a:solidFill>
                <a:latin typeface="Roboto 2"/>
              </a:rPr>
              <a:t>Job Training Centers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2095B"/>
                </a:solidFill>
                <a:latin typeface="Roboto 2"/>
              </a:rPr>
              <a:t>Makerspaces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2095B"/>
                </a:solidFill>
                <a:latin typeface="Roboto 2"/>
              </a:rPr>
              <a:t>General Community Betterment, examples could include: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2095B"/>
                </a:solidFill>
                <a:latin typeface="Roboto 2"/>
              </a:rPr>
              <a:t>Playgrounds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2095B"/>
                </a:solidFill>
                <a:latin typeface="Roboto 2"/>
              </a:rPr>
              <a:t>Community Centers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2095B"/>
              </a:solidFill>
              <a:latin typeface="Roboto 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14383" b="18969"/>
          <a:stretch>
            <a:fillRect/>
          </a:stretch>
        </p:blipFill>
        <p:spPr>
          <a:xfrm>
            <a:off x="13809980" y="8856717"/>
            <a:ext cx="2175761" cy="9660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44946" y="8875705"/>
            <a:ext cx="1330090" cy="9470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0254" y="1076325"/>
            <a:ext cx="11047623" cy="1012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1"/>
              </a:lnSpc>
            </a:pPr>
            <a:r>
              <a:rPr lang="en-US" sz="7000">
                <a:solidFill>
                  <a:srgbClr val="005191"/>
                </a:solidFill>
                <a:latin typeface="Roboto 1"/>
              </a:rPr>
              <a:t>Program Requirements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0254" y="2769940"/>
            <a:ext cx="15458382" cy="672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2095B"/>
                </a:solidFill>
                <a:latin typeface="Roboto 1 Bold"/>
              </a:rPr>
              <a:t>Grants to be awarded to an organization will range from $25,000 - $100,000. Multiple-year commitments will not be made at this time.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2095B"/>
              </a:solidFill>
              <a:latin typeface="Roboto 1 Bold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2095B"/>
                </a:solidFill>
                <a:latin typeface="Roboto 2 Bold"/>
              </a:rPr>
              <a:t>The Capital Grant Program is only open to U.S. based 501c3 Nonprofit organizations, municipalities, and non-tax-exempt organizations doing work in the following areas in West Tennessee: Haywood County, Fayette County, Tipton County, Lauderdale County, Shelby County and Madison County. If your organization is a municipality or not tax-exempt, United Way of West Tennessee can assist with the application process.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2095B"/>
              </a:solidFill>
              <a:latin typeface="Roboto 2 Bold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2095B"/>
              </a:solidFill>
              <a:latin typeface="Roboto 2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4383" b="18969"/>
          <a:stretch>
            <a:fillRect/>
          </a:stretch>
        </p:blipFill>
        <p:spPr>
          <a:xfrm>
            <a:off x="13809980" y="8856717"/>
            <a:ext cx="2175761" cy="9660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44946" y="8875705"/>
            <a:ext cx="1330090" cy="9470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0254" y="1076325"/>
            <a:ext cx="11047623" cy="1012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1"/>
              </a:lnSpc>
            </a:pPr>
            <a:r>
              <a:rPr lang="en-US" sz="7000">
                <a:solidFill>
                  <a:srgbClr val="005191"/>
                </a:solidFill>
                <a:latin typeface="Roboto 1"/>
              </a:rPr>
              <a:t>Submission Requirements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0254" y="2769940"/>
            <a:ext cx="15458382" cy="719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2095B"/>
                </a:solidFill>
                <a:latin typeface="Roboto 2 Bold"/>
              </a:rPr>
              <a:t>A brief description of the overall project, including the requested Capital funding amount.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2095B"/>
                </a:solidFill>
                <a:latin typeface="Roboto 2 Bold"/>
              </a:rPr>
              <a:t>A description of the specific project Ford Motor Company Fund capital funding will support, including a basic budget.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2095B"/>
                </a:solidFill>
                <a:latin typeface="Roboto 2 Bold"/>
              </a:rPr>
              <a:t>Any naming opportunities.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2095B"/>
                </a:solidFill>
                <a:latin typeface="Roboto 2 Bold"/>
              </a:rPr>
              <a:t>A description of related programs that could be linked to this capital grant in future years.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02095B"/>
              </a:solidFill>
              <a:latin typeface="Roboto 2 Bold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2095B"/>
                </a:solidFill>
                <a:latin typeface="Roboto 2"/>
              </a:rPr>
              <a:t>If your organization is selected to receive a Capital Grant, you will be required to submit a final grant report at the end of your grant cycle.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02095B"/>
              </a:solidFill>
              <a:latin typeface="Roboto 2"/>
            </a:endParaRP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2095B"/>
              </a:solidFill>
              <a:latin typeface="Roboto 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4383" b="18969"/>
          <a:stretch>
            <a:fillRect/>
          </a:stretch>
        </p:blipFill>
        <p:spPr>
          <a:xfrm>
            <a:off x="13809980" y="8856717"/>
            <a:ext cx="2175761" cy="9660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44946" y="8875705"/>
            <a:ext cx="1330090" cy="9470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0254" y="1076325"/>
            <a:ext cx="11047623" cy="1012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1"/>
              </a:lnSpc>
            </a:pPr>
            <a:r>
              <a:rPr lang="en-US" sz="7000">
                <a:solidFill>
                  <a:srgbClr val="005191"/>
                </a:solidFill>
                <a:latin typeface="Roboto 1"/>
              </a:rPr>
              <a:t>Submission Process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0254" y="2667635"/>
            <a:ext cx="15458382" cy="5495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2095B"/>
                </a:solidFill>
                <a:latin typeface="Roboto 2 Bold"/>
              </a:rPr>
              <a:t>All grant proposals must be submitted through our online grant system.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2095B"/>
                </a:solidFill>
                <a:latin typeface="Roboto 2 Bold"/>
              </a:rPr>
              <a:t>United Way of West Tennessee will serve as a fiscal sponsor for municipalities and non-tax-exempt organizations.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2095B"/>
                </a:solidFill>
                <a:latin typeface="Roboto 2 Bold"/>
              </a:rPr>
              <a:t>To access our grant system, go to: </a:t>
            </a:r>
            <a:r>
              <a:rPr lang="en-US" sz="3399" dirty="0">
                <a:solidFill>
                  <a:srgbClr val="02095B"/>
                </a:solidFill>
                <a:latin typeface="Roboto 2 Bold"/>
                <a:hlinkClick r:id="rId2"/>
              </a:rPr>
              <a:t>https://unitedwayofwesttennessee.submittable.com/submit/1c27d9f7-30b2-480a-9976-7ca2dc0837dd/west-tennessee-capital-grant-program</a:t>
            </a:r>
            <a:endParaRPr lang="en-US" sz="3399" dirty="0">
              <a:solidFill>
                <a:srgbClr val="02095B"/>
              </a:solidFill>
              <a:latin typeface="Roboto 2 Bold"/>
            </a:endParaRP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2095B"/>
                </a:solidFill>
                <a:latin typeface="Roboto 2 Bold"/>
              </a:rPr>
              <a:t>Create an account. Once you are approved and logged in select "West Tennessee Capital Grant Program" from the available options.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2095B"/>
              </a:solidFill>
              <a:latin typeface="Roboto 2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14383" b="18969"/>
          <a:stretch>
            <a:fillRect/>
          </a:stretch>
        </p:blipFill>
        <p:spPr>
          <a:xfrm>
            <a:off x="13809980" y="8856717"/>
            <a:ext cx="2175761" cy="9660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44946" y="8875705"/>
            <a:ext cx="1330090" cy="9470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0254" y="1076325"/>
            <a:ext cx="11047623" cy="1012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1"/>
              </a:lnSpc>
            </a:pPr>
            <a:r>
              <a:rPr lang="en-US" sz="7000">
                <a:solidFill>
                  <a:srgbClr val="005191"/>
                </a:solidFill>
                <a:latin typeface="Roboto 1"/>
              </a:rPr>
              <a:t>Submission Process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0254" y="2769940"/>
            <a:ext cx="15458382" cy="5495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2095B"/>
                </a:solidFill>
                <a:latin typeface="Roboto 2 Bold"/>
              </a:rPr>
              <a:t>Follow the onscreen instructions and input your grant submission.  Hit the "Submit Form" button to send your proposal.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2095B"/>
                </a:solidFill>
                <a:latin typeface="Roboto 2 Bold"/>
              </a:rPr>
              <a:t>You will receive an automated confirmation e-mail once your proposal has been successfully submitted.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2095B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Proposals must be submitted according to the instructions outlined above. Any proposals submitted outside of the process will not be considered for funding.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2095B"/>
              </a:solidFill>
              <a:latin typeface="Roboto 1 Bold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2095B"/>
              </a:solidFill>
              <a:latin typeface="Roboto 1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4383" b="18969"/>
          <a:stretch>
            <a:fillRect/>
          </a:stretch>
        </p:blipFill>
        <p:spPr>
          <a:xfrm>
            <a:off x="13809980" y="8856717"/>
            <a:ext cx="2175761" cy="9660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44946" y="8875705"/>
            <a:ext cx="1330090" cy="9470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4383" b="18969"/>
          <a:stretch>
            <a:fillRect/>
          </a:stretch>
        </p:blipFill>
        <p:spPr>
          <a:xfrm>
            <a:off x="13809980" y="8856717"/>
            <a:ext cx="2175761" cy="9660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44946" y="8875705"/>
            <a:ext cx="1330090" cy="947037"/>
          </a:xfrm>
          <a:prstGeom prst="rect">
            <a:avLst/>
          </a:prstGeom>
        </p:spPr>
      </p:pic>
      <p:pic>
        <p:nvPicPr>
          <p:cNvPr id="4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69841" y="1840721"/>
            <a:ext cx="10348318" cy="673420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546094"/>
            <a:ext cx="15094692" cy="1012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1"/>
              </a:lnSpc>
            </a:pPr>
            <a:r>
              <a:rPr lang="en-US" sz="7000">
                <a:solidFill>
                  <a:srgbClr val="005191"/>
                </a:solidFill>
                <a:latin typeface="Roboto 1"/>
              </a:rPr>
              <a:t>Application Review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0254" y="1076325"/>
            <a:ext cx="15094692" cy="1012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1"/>
              </a:lnSpc>
            </a:pPr>
            <a:r>
              <a:rPr lang="en-US" sz="7000">
                <a:solidFill>
                  <a:srgbClr val="005191"/>
                </a:solidFill>
                <a:latin typeface="Roboto 1"/>
              </a:rPr>
              <a:t>Grantmaking Timeline and Process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0254" y="2769940"/>
            <a:ext cx="15458382" cy="364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2095B"/>
                </a:solidFill>
                <a:latin typeface="Roboto 2"/>
              </a:rPr>
              <a:t>The Grant Portal is Open Today.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b="1" dirty="0">
                <a:solidFill>
                  <a:srgbClr val="02095B"/>
                </a:solidFill>
                <a:latin typeface="Roboto 2 Bold"/>
              </a:rPr>
              <a:t>Applications are due in our online system by 11:59 p.m. CST on Tuesday, January 3, 2023.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2095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Applicants will be notified of the results by April 3, 2023.</a:t>
            </a: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02095B"/>
              </a:solidFill>
              <a:latin typeface="Roboto 1 Bold"/>
            </a:endParaRP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02095B"/>
              </a:solidFill>
              <a:latin typeface="Roboto 1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4383" b="18969"/>
          <a:stretch>
            <a:fillRect/>
          </a:stretch>
        </p:blipFill>
        <p:spPr>
          <a:xfrm>
            <a:off x="13809980" y="8856717"/>
            <a:ext cx="2175761" cy="9660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44946" y="8875705"/>
            <a:ext cx="1330090" cy="9470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592</Words>
  <Application>Microsoft Office PowerPoint</Application>
  <PresentationFormat>Custom</PresentationFormat>
  <Paragraphs>69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Roboto</vt:lpstr>
      <vt:lpstr>Garet Bold Italics</vt:lpstr>
      <vt:lpstr>Calibri</vt:lpstr>
      <vt:lpstr>Garet Bold</vt:lpstr>
      <vt:lpstr>Arial</vt:lpstr>
      <vt:lpstr>Roboto 1 Bold</vt:lpstr>
      <vt:lpstr>Roboto Bold</vt:lpstr>
      <vt:lpstr>Roboto 2 Bold</vt:lpstr>
      <vt:lpstr>Roboto 2</vt:lpstr>
      <vt:lpstr>Garet</vt:lpstr>
      <vt:lpstr>HK Grotesk Light</vt:lpstr>
      <vt:lpstr>Roboto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Proposal for Community Charity Fund</dc:title>
  <cp:lastModifiedBy>Matthew Marshall</cp:lastModifiedBy>
  <cp:revision>1</cp:revision>
  <dcterms:created xsi:type="dcterms:W3CDTF">2006-08-16T00:00:00Z</dcterms:created>
  <dcterms:modified xsi:type="dcterms:W3CDTF">2022-11-15T15:35:26Z</dcterms:modified>
  <dc:identifier>DAFR7WCpi9w</dc:identifier>
</cp:coreProperties>
</file>